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65" r:id="rId1"/>
    <p:sldMasterId id="2147483883" r:id="rId2"/>
    <p:sldMasterId id="2147483892" r:id="rId3"/>
  </p:sldMasterIdLst>
  <p:notesMasterIdLst>
    <p:notesMasterId r:id="rId22"/>
  </p:notesMasterIdLst>
  <p:handoutMasterIdLst>
    <p:handoutMasterId r:id="rId23"/>
  </p:handoutMasterIdLst>
  <p:sldIdLst>
    <p:sldId id="285" r:id="rId4"/>
    <p:sldId id="330" r:id="rId5"/>
    <p:sldId id="334" r:id="rId6"/>
    <p:sldId id="332" r:id="rId7"/>
    <p:sldId id="329" r:id="rId8"/>
    <p:sldId id="335" r:id="rId9"/>
    <p:sldId id="339" r:id="rId10"/>
    <p:sldId id="338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9" r:id="rId20"/>
    <p:sldId id="350" r:id="rId2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79C"/>
    <a:srgbClr val="0000CC"/>
    <a:srgbClr val="F1FD05"/>
    <a:srgbClr val="FF9900"/>
    <a:srgbClr val="FF3300"/>
    <a:srgbClr val="800080"/>
    <a:srgbClr val="EAEAEA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09" autoAdjust="0"/>
    <p:restoredTop sz="94605"/>
  </p:normalViewPr>
  <p:slideViewPr>
    <p:cSldViewPr snapToGrid="0">
      <p:cViewPr varScale="1">
        <p:scale>
          <a:sx n="127" d="100"/>
          <a:sy n="127" d="100"/>
        </p:scale>
        <p:origin x="14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400"/>
    </p:cViewPr>
  </p:sorterViewPr>
  <p:notesViewPr>
    <p:cSldViewPr snapToGrid="0">
      <p:cViewPr>
        <p:scale>
          <a:sx n="50" d="100"/>
          <a:sy n="50" d="100"/>
        </p:scale>
        <p:origin x="-1656" y="-18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8113" y="0"/>
            <a:ext cx="30368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9838"/>
            <a:ext cx="3036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8113" y="8859838"/>
            <a:ext cx="3036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C4702C2-6F4A-43A7-9619-47203C51D6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8113" y="0"/>
            <a:ext cx="3036887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3738"/>
            <a:ext cx="4622800" cy="3467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391025"/>
            <a:ext cx="5162550" cy="423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9838"/>
            <a:ext cx="3036888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8113" y="8859838"/>
            <a:ext cx="3036887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6E8E039-20AA-40BB-9105-AD14324991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79775F4-4E76-4DB3-9D71-C3C671BF287D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0949538-D68F-4D4A-954B-8A553590B24E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xfrm>
            <a:off x="233363" y="4419600"/>
            <a:ext cx="6084887" cy="41878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endParaRPr lang="en-US" altLang="en-US" sz="160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8012E3D6-508F-4E16-8CDA-AF1A05AA0D31}" type="slidenum">
              <a:rPr lang="en-US" altLang="en-US" smtClean="0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Di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030767 PPT 2017_4x3_basic title_24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1019706"/>
            <a:ext cx="9144000" cy="58095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1pPr>
            <a:lvl2pPr marL="4572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2pPr>
            <a:lvl3pPr marL="9144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3pPr>
            <a:lvl4pPr marL="13716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4pPr>
            <a:lvl5pPr marL="18288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31948"/>
            <a:ext cx="8229600" cy="4557031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02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45859" y="440107"/>
            <a:ext cx="8459369" cy="529618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2320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656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3493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ivision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30767 PPT 2017_4x3_orbits title_2400x18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35048"/>
            <a:ext cx="8229600" cy="244060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19707"/>
            <a:ext cx="9144000" cy="492323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1pPr>
            <a:lvl2pPr marL="4572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2pPr>
            <a:lvl3pPr marL="9144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3pPr>
            <a:lvl4pPr marL="13716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4pPr>
            <a:lvl5pPr marL="18288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4332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/>
          </p:nvPr>
        </p:nvSpPr>
        <p:spPr>
          <a:xfrm>
            <a:off x="345859" y="1504603"/>
            <a:ext cx="8459369" cy="42316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583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/>
          </p:nvPr>
        </p:nvSpPr>
        <p:spPr>
          <a:xfrm>
            <a:off x="345860" y="1504603"/>
            <a:ext cx="4118076" cy="42316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696691" y="1504603"/>
            <a:ext cx="4108537" cy="42316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019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45859" y="440107"/>
            <a:ext cx="8459369" cy="529618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1881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62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/>
          </p:nvPr>
        </p:nvSpPr>
        <p:spPr>
          <a:xfrm>
            <a:off x="345859" y="1504603"/>
            <a:ext cx="8459369" cy="42316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090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/>
          </p:nvPr>
        </p:nvSpPr>
        <p:spPr>
          <a:xfrm>
            <a:off x="345860" y="1504603"/>
            <a:ext cx="4118076" cy="42316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696691" y="1504603"/>
            <a:ext cx="4108537" cy="42316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29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45859" y="440107"/>
            <a:ext cx="8459369" cy="529618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2326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62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NA master s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42050"/>
            <a:ext cx="2743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138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6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Di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030767 PPT 2017_4x3_basic title_24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1019706"/>
            <a:ext cx="9144000" cy="58095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1pPr>
            <a:lvl2pPr marL="4572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2pPr>
            <a:lvl3pPr marL="9144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3pPr>
            <a:lvl4pPr marL="13716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4pPr>
            <a:lvl5pPr marL="18288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31948"/>
            <a:ext cx="8229600" cy="4557031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00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/>
          </p:nvPr>
        </p:nvSpPr>
        <p:spPr>
          <a:xfrm>
            <a:off x="345859" y="1504603"/>
            <a:ext cx="8459369" cy="42316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69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/>
          </p:nvPr>
        </p:nvSpPr>
        <p:spPr>
          <a:xfrm>
            <a:off x="345860" y="1504603"/>
            <a:ext cx="4118076" cy="42316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696691" y="1504603"/>
            <a:ext cx="4108537" cy="42316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285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030767 PPT 2017_4x3_basic secondary_240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9013"/>
            <a:ext cx="91440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40" r:id="rId2"/>
    <p:sldLayoutId id="2147484141" r:id="rId3"/>
    <p:sldLayoutId id="2147484142" r:id="rId4"/>
    <p:sldLayoutId id="2147484143" r:id="rId5"/>
    <p:sldLayoutId id="214748415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rebuchet MS"/>
          <a:ea typeface="Geneva" charset="0"/>
          <a:cs typeface="Trebuchet M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Trebuchet MS" panose="020B0603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Trebuchet MS" panose="020B0603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Trebuchet MS" panose="020B0603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Trebuchet MS" panose="020B0603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Genev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Genev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Genev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030767 PPT 2017_4x3_basic secondary_240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9013"/>
            <a:ext cx="91440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44" r:id="rId2"/>
    <p:sldLayoutId id="2147484145" r:id="rId3"/>
    <p:sldLayoutId id="2147484146" r:id="rId4"/>
    <p:sldLayoutId id="2147484147" r:id="rId5"/>
    <p:sldLayoutId id="2147484148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rebuchet MS"/>
          <a:ea typeface="Geneva" charset="0"/>
          <a:cs typeface="Trebuchet M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Trebuchet MS" panose="020B0603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Trebuchet MS" panose="020B0603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Trebuchet MS" panose="020B0603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Trebuchet MS" panose="020B0603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Genev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Genev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Genev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030767 PPT 2017_4x3_basic secondary_240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9013"/>
            <a:ext cx="91440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49" r:id="rId2"/>
    <p:sldLayoutId id="2147484150" r:id="rId3"/>
    <p:sldLayoutId id="2147484151" r:id="rId4"/>
    <p:sldLayoutId id="2147484152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rebuchet MS"/>
          <a:ea typeface="Geneva" charset="0"/>
          <a:cs typeface="Trebuchet M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Trebuchet MS" panose="020B0603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Trebuchet MS" panose="020B0603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Trebuchet MS" panose="020B0603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Trebuchet MS" panose="020B0603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Genev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Genev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Genev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w&amp;url=http://www.xconomy.com/national/2011/01/12/615-human-genomes-another-cheap-fast-sequencing-machine-complete-genomics-illumina-steal-show-at-healthcare-meeting/attachment/unaligned-dna-sequences-3/&amp;ei=caeBVZ7OKoiXgwSjtoK4CA&amp;bvm=bv.96041959,d.cWc&amp;psig=AFQjCNFQDAHMQPLtZH1gEW_PFStj7Jr2og&amp;ust=143464675019517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30767 PPT 2017_4x3_orbits title_2400x18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4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0" y="1176338"/>
            <a:ext cx="8936038" cy="5035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>
                <a:latin typeface="Trebuchet MS" panose="020B0603020202020204" pitchFamily="34" charset="0"/>
                <a:ea typeface="Geneva"/>
                <a:cs typeface="Trebuchet MS" panose="020B0603020202020204" pitchFamily="34" charset="0"/>
              </a:rPr>
              <a:t>Mid-Term Assessment of NSF Progress on the 2015 Strategic Vision for Antarctic and Southern Ocean Research </a:t>
            </a:r>
            <a:br>
              <a:rPr lang="en-US" altLang="en-US" sz="3200" b="1">
                <a:latin typeface="Trebuchet MS" panose="020B0603020202020204" pitchFamily="34" charset="0"/>
                <a:ea typeface="Geneva"/>
                <a:cs typeface="Trebuchet MS" panose="020B0603020202020204" pitchFamily="34" charset="0"/>
              </a:rPr>
            </a:br>
            <a:br>
              <a:rPr lang="en-US" altLang="en-US" sz="3600" b="1">
                <a:latin typeface="Trebuchet MS" panose="020B0603020202020204" pitchFamily="34" charset="0"/>
                <a:ea typeface="Geneva"/>
                <a:cs typeface="Trebuchet MS" panose="020B0603020202020204" pitchFamily="34" charset="0"/>
              </a:rPr>
            </a:br>
            <a:r>
              <a:rPr lang="en-US" altLang="en-US" sz="3600" b="1">
                <a:solidFill>
                  <a:schemeClr val="tx2"/>
                </a:solidFill>
                <a:latin typeface="Trebuchet MS" panose="020B0603020202020204" pitchFamily="34" charset="0"/>
                <a:ea typeface="Geneva"/>
                <a:cs typeface="Trebuchet MS" panose="020B0603020202020204" pitchFamily="34" charset="0"/>
              </a:rPr>
              <a:t>Priority 2 Community</a:t>
            </a:r>
            <a:r>
              <a:rPr lang="en-US" altLang="en-US" sz="3600" b="1">
                <a:latin typeface="Trebuchet MS" panose="020B0603020202020204" pitchFamily="34" charset="0"/>
                <a:ea typeface="Geneva"/>
                <a:cs typeface="Trebuchet MS" panose="020B0603020202020204" pitchFamily="34" charset="0"/>
              </a:rPr>
              <a:t> </a:t>
            </a:r>
            <a:r>
              <a:rPr lang="en-US" altLang="en-US" sz="4000" b="1">
                <a:solidFill>
                  <a:schemeClr val="tx2"/>
                </a:solidFill>
                <a:latin typeface="Trebuchet MS" panose="020B0603020202020204" pitchFamily="34" charset="0"/>
                <a:ea typeface="Geneva"/>
                <a:cs typeface="Trebuchet MS" panose="020B0603020202020204" pitchFamily="34" charset="0"/>
              </a:rPr>
              <a:t>Input Session</a:t>
            </a:r>
            <a:br>
              <a:rPr lang="en-US" altLang="en-US" sz="3200">
                <a:solidFill>
                  <a:schemeClr val="tx2"/>
                </a:solidFill>
                <a:latin typeface="Verdana" panose="020B0604030504040204" pitchFamily="34" charset="0"/>
                <a:ea typeface="Geneva"/>
                <a:cs typeface="Trebuchet MS" panose="020B0603020202020204" pitchFamily="34" charset="0"/>
              </a:rPr>
            </a:br>
            <a:br>
              <a:rPr lang="en-US" altLang="en-US" sz="3200">
                <a:solidFill>
                  <a:schemeClr val="tx2"/>
                </a:solidFill>
                <a:latin typeface="Verdana" panose="020B0604030504040204" pitchFamily="34" charset="0"/>
                <a:ea typeface="Geneva"/>
                <a:cs typeface="Trebuchet MS" panose="020B0603020202020204" pitchFamily="34" charset="0"/>
              </a:rPr>
            </a:br>
            <a:r>
              <a:rPr lang="en-US" altLang="en-US" sz="2800">
                <a:solidFill>
                  <a:schemeClr val="tx2"/>
                </a:solidFill>
                <a:latin typeface="Trebuchet MS" panose="020B0603020202020204" pitchFamily="34" charset="0"/>
                <a:ea typeface="Geneva"/>
                <a:cs typeface="Trebuchet MS" panose="020B0603020202020204" pitchFamily="34" charset="0"/>
              </a:rPr>
              <a:t>January 8, 2021</a:t>
            </a:r>
            <a:br>
              <a:rPr lang="en-US" altLang="en-US" sz="3200">
                <a:solidFill>
                  <a:srgbClr val="F1FD05"/>
                </a:solidFill>
                <a:latin typeface="Verdana" panose="020B0604030504040204" pitchFamily="34" charset="0"/>
                <a:ea typeface="Geneva"/>
                <a:cs typeface="Trebuchet MS" panose="020B0603020202020204" pitchFamily="34" charset="0"/>
              </a:rPr>
            </a:br>
            <a:r>
              <a:rPr lang="en-US" altLang="en-US" sz="3200">
                <a:latin typeface="Verdana" panose="020B0604030504040204" pitchFamily="34" charset="0"/>
                <a:ea typeface="Geneva"/>
                <a:cs typeface="Trebuchet MS" panose="020B0603020202020204" pitchFamily="34" charset="0"/>
              </a:rPr>
              <a:t> </a:t>
            </a:r>
            <a:br>
              <a:rPr lang="en-US" altLang="en-US" sz="2400">
                <a:latin typeface="Verdana" panose="020B0604030504040204" pitchFamily="34" charset="0"/>
                <a:ea typeface="Geneva"/>
                <a:cs typeface="Trebuchet MS" panose="020B0603020202020204" pitchFamily="34" charset="0"/>
              </a:rPr>
            </a:br>
            <a:br>
              <a:rPr lang="en-US" altLang="en-US" sz="2400">
                <a:latin typeface="Verdana" panose="020B0604030504040204" pitchFamily="34" charset="0"/>
                <a:ea typeface="Geneva"/>
                <a:cs typeface="Trebuchet MS" panose="020B0603020202020204" pitchFamily="34" charset="0"/>
              </a:rPr>
            </a:br>
            <a:br>
              <a:rPr lang="en-US" altLang="en-US" sz="2400">
                <a:latin typeface="Verdana" panose="020B0604030504040204" pitchFamily="34" charset="0"/>
                <a:ea typeface="Geneva"/>
                <a:cs typeface="Trebuchet MS" panose="020B0603020202020204" pitchFamily="34" charset="0"/>
              </a:rPr>
            </a:br>
            <a:endParaRPr lang="en-US" altLang="en-US" sz="2400">
              <a:latin typeface="Verdana" panose="020B0604030504040204" pitchFamily="34" charset="0"/>
              <a:ea typeface="Geneva"/>
              <a:cs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76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sz="quarter" idx="10"/>
          </p:nvPr>
        </p:nvSpPr>
        <p:spPr bwMode="auto">
          <a:xfrm>
            <a:off x="346075" y="1162373"/>
            <a:ext cx="8459788" cy="49297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4800" dirty="0">
                <a:solidFill>
                  <a:schemeClr val="bg1"/>
                </a:solidFill>
                <a:ea typeface="Geneva"/>
                <a:cs typeface="Geneva"/>
              </a:rPr>
              <a:t>Is Priority 2 sufficiently well defined in the “dear colleague” letter and annual program solicitations to encourage proposals from PIs using ‘omics to understand adaptation and evolution?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169" y="135153"/>
            <a:ext cx="8229600" cy="500277"/>
          </a:xfrm>
        </p:spPr>
        <p:txBody>
          <a:bodyPr/>
          <a:lstStyle/>
          <a:p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Evaluation of Implementation--1c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76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sz="quarter" idx="10"/>
          </p:nvPr>
        </p:nvSpPr>
        <p:spPr bwMode="auto">
          <a:xfrm>
            <a:off x="346075" y="1504950"/>
            <a:ext cx="8459788" cy="4230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5400" dirty="0">
                <a:solidFill>
                  <a:schemeClr val="bg1"/>
                </a:solidFill>
                <a:ea typeface="Geneva"/>
                <a:cs typeface="Geneva"/>
              </a:rPr>
              <a:t>What were the opportunities and barriers in the last 5 years to pursuing research in this priority area?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1169" y="135153"/>
            <a:ext cx="8229600" cy="50027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/>
                <a:ea typeface="Geneva" charset="0"/>
                <a:cs typeface="Trebuchet M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Trebuchet MS" panose="020B0603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Trebuchet MS" panose="020B0603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Trebuchet MS" panose="020B0603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Trebuchet MS" panose="020B0603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Evaluation of Implementation—1d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76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sz="quarter" idx="10"/>
          </p:nvPr>
        </p:nvSpPr>
        <p:spPr bwMode="auto">
          <a:xfrm>
            <a:off x="346075" y="1504950"/>
            <a:ext cx="8459788" cy="4230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5400" dirty="0">
                <a:solidFill>
                  <a:schemeClr val="bg1"/>
                </a:solidFill>
                <a:ea typeface="Geneva"/>
                <a:cs typeface="Geneva"/>
              </a:rPr>
              <a:t>What are the key NSF-funded scientific successes in this research priority since 2015?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1169" y="135153"/>
            <a:ext cx="8229600" cy="50027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/>
                <a:ea typeface="Geneva" charset="0"/>
                <a:cs typeface="Trebuchet M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Trebuchet MS" panose="020B0603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Trebuchet MS" panose="020B0603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Trebuchet MS" panose="020B0603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Trebuchet MS" panose="020B0603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Progress toward Objectives—2a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76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sz="quarter" idx="10"/>
          </p:nvPr>
        </p:nvSpPr>
        <p:spPr bwMode="auto">
          <a:xfrm>
            <a:off x="346075" y="1504950"/>
            <a:ext cx="8459788" cy="4230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sz="5400" dirty="0">
                <a:solidFill>
                  <a:schemeClr val="bg1"/>
                </a:solidFill>
                <a:ea typeface="Geneva"/>
                <a:cs typeface="Geneva"/>
              </a:rPr>
              <a:t>What are the fundamental research questions and tools that NSF should be funding to advance this research priority?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1169" y="135153"/>
            <a:ext cx="8229600" cy="50027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/>
                <a:ea typeface="Geneva" charset="0"/>
                <a:cs typeface="Trebuchet M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Trebuchet MS" panose="020B0603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Trebuchet MS" panose="020B0603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Trebuchet MS" panose="020B0603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Trebuchet MS" panose="020B0603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Opportunities for Improving Progress—3a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76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sz="quarter" idx="10"/>
          </p:nvPr>
        </p:nvSpPr>
        <p:spPr bwMode="auto">
          <a:xfrm>
            <a:off x="346075" y="1054705"/>
            <a:ext cx="8797925" cy="48987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5400" dirty="0">
                <a:solidFill>
                  <a:schemeClr val="bg1"/>
                </a:solidFill>
                <a:ea typeface="Geneva"/>
                <a:cs typeface="Geneva"/>
              </a:rPr>
              <a:t>Should NSF solicit ‘omics proposals that are discovery- or resource-based in addition to hypothesis-driven to advance the community?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1169" y="135153"/>
            <a:ext cx="8229600" cy="50027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/>
                <a:ea typeface="Geneva" charset="0"/>
                <a:cs typeface="Trebuchet M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Trebuchet MS" panose="020B0603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Trebuchet MS" panose="020B0603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Trebuchet MS" panose="020B0603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Trebuchet MS" panose="020B0603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Opportunities for Improving Progress—3b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76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sz="quarter" idx="10"/>
          </p:nvPr>
        </p:nvSpPr>
        <p:spPr bwMode="auto">
          <a:xfrm>
            <a:off x="346075" y="1394846"/>
            <a:ext cx="8459788" cy="43407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sz="5000" dirty="0">
                <a:solidFill>
                  <a:schemeClr val="accent3">
                    <a:lumMod val="60000"/>
                    <a:lumOff val="40000"/>
                  </a:schemeClr>
                </a:solidFill>
                <a:ea typeface="Geneva"/>
                <a:cs typeface="Geneva"/>
              </a:rPr>
              <a:t>Emerging science: </a:t>
            </a:r>
            <a:r>
              <a:rPr lang="en-US" altLang="en-US" sz="5000" dirty="0">
                <a:solidFill>
                  <a:schemeClr val="bg1"/>
                </a:solidFill>
                <a:ea typeface="Geneva"/>
                <a:cs typeface="Geneva"/>
              </a:rPr>
              <a:t>Are there significant recent scientific and/or technical advances that present important new opportunities for progress?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1169" y="135153"/>
            <a:ext cx="8229600" cy="50027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/>
                <a:ea typeface="Geneva" charset="0"/>
                <a:cs typeface="Trebuchet M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Trebuchet MS" panose="020B0603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Trebuchet MS" panose="020B0603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Trebuchet MS" panose="020B0603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Trebuchet MS" panose="020B0603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Opportunities for Improving Progress—3c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76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sz="quarter" idx="10"/>
          </p:nvPr>
        </p:nvSpPr>
        <p:spPr bwMode="auto">
          <a:xfrm>
            <a:off x="346075" y="1504950"/>
            <a:ext cx="8658440" cy="4230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5400" dirty="0">
                <a:solidFill>
                  <a:schemeClr val="accent3">
                    <a:lumMod val="60000"/>
                    <a:lumOff val="40000"/>
                  </a:schemeClr>
                </a:solidFill>
                <a:ea typeface="Geneva"/>
                <a:cs typeface="Geneva"/>
              </a:rPr>
              <a:t>Funding Model: </a:t>
            </a:r>
            <a:r>
              <a:rPr lang="en-US" altLang="en-US" sz="5400" dirty="0">
                <a:solidFill>
                  <a:schemeClr val="bg1"/>
                </a:solidFill>
                <a:ea typeface="Geneva"/>
                <a:cs typeface="Geneva"/>
              </a:rPr>
              <a:t>Would priority 2 advances be best served with a coherent, targeted initiative vs. PI-driven research?</a:t>
            </a:r>
            <a:r>
              <a:rPr lang="en-US" altLang="en-US" sz="5400" dirty="0">
                <a:ea typeface="Geneva"/>
                <a:cs typeface="Geneva"/>
              </a:rPr>
              <a:t> 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1169" y="135153"/>
            <a:ext cx="8229600" cy="50027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/>
                <a:ea typeface="Geneva" charset="0"/>
                <a:cs typeface="Trebuchet M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Trebuchet MS" panose="020B0603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Trebuchet MS" panose="020B0603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Trebuchet MS" panose="020B0603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Trebuchet MS" panose="020B0603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Opportunities for Improving Progress—3d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76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sz="quarter" idx="10"/>
          </p:nvPr>
        </p:nvSpPr>
        <p:spPr bwMode="auto">
          <a:xfrm>
            <a:off x="346075" y="1146875"/>
            <a:ext cx="8459788" cy="4588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sz="5400" dirty="0">
                <a:solidFill>
                  <a:schemeClr val="accent3">
                    <a:lumMod val="60000"/>
                    <a:lumOff val="40000"/>
                  </a:schemeClr>
                </a:solidFill>
                <a:ea typeface="Geneva"/>
                <a:cs typeface="Geneva"/>
              </a:rPr>
              <a:t>Collaboration: </a:t>
            </a:r>
            <a:r>
              <a:rPr lang="en-US" altLang="en-US" sz="5400" dirty="0">
                <a:solidFill>
                  <a:schemeClr val="bg1"/>
                </a:solidFill>
                <a:ea typeface="Geneva"/>
                <a:cs typeface="Geneva"/>
              </a:rPr>
              <a:t>What opportunities could be created to bring researchers in this field together to advance the research goals? </a:t>
            </a:r>
            <a:r>
              <a:rPr lang="en-US" altLang="en-US" sz="4800" dirty="0">
                <a:solidFill>
                  <a:schemeClr val="bg1"/>
                </a:solidFill>
                <a:ea typeface="Geneva"/>
                <a:cs typeface="Geneva"/>
              </a:rPr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1169" y="135153"/>
            <a:ext cx="8229600" cy="50027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/>
                <a:ea typeface="Geneva" charset="0"/>
                <a:cs typeface="Trebuchet M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Trebuchet MS" panose="020B0603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Trebuchet MS" panose="020B0603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Trebuchet MS" panose="020B0603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Trebuchet MS" panose="020B0603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Opportunities for Improving Progress—3e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76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sz="quarter" idx="10"/>
          </p:nvPr>
        </p:nvSpPr>
        <p:spPr bwMode="auto">
          <a:xfrm>
            <a:off x="346075" y="1504950"/>
            <a:ext cx="8459788" cy="4230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5400" dirty="0">
                <a:solidFill>
                  <a:schemeClr val="bg1"/>
                </a:solidFill>
                <a:ea typeface="Geneva"/>
                <a:cs typeface="Geneva"/>
              </a:rPr>
              <a:t>What are the fundamental impediments that NSF should target to advance this research priority?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1169" y="135153"/>
            <a:ext cx="8229600" cy="50027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/>
                <a:ea typeface="Geneva" charset="0"/>
                <a:cs typeface="Trebuchet M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Trebuchet MS" panose="020B0603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Trebuchet MS" panose="020B0603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Trebuchet MS" panose="020B0603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Trebuchet MS" panose="020B0603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Opportunities for Improving Progress—3f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244475" y="1233488"/>
            <a:ext cx="8899525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altLang="en-US" dirty="0">
                <a:latin typeface="Arial" panose="020B0604020202020204" pitchFamily="34" charset="0"/>
                <a:cs typeface="Times New Roman" panose="02020603050405020304" pitchFamily="18" charset="0"/>
              </a:rPr>
              <a:t>2:00 p.m. EST</a:t>
            </a: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Welcome </a:t>
            </a:r>
          </a:p>
          <a:p>
            <a:r>
              <a:rPr lang="en-US" altLang="en-US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		Overview of NASEM study </a:t>
            </a:r>
          </a:p>
          <a:p>
            <a:r>
              <a:rPr lang="en-US" altLang="en-US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		Meeting objectives</a:t>
            </a:r>
          </a:p>
          <a:p>
            <a:pPr>
              <a:tabLst>
                <a:tab pos="8455025" algn="r"/>
              </a:tabLst>
            </a:pPr>
            <a:r>
              <a:rPr lang="en-US" altLang="en-US" sz="2400" i="1" dirty="0">
                <a:latin typeface="Arial" panose="020B0604020202020204" pitchFamily="34" charset="0"/>
                <a:cs typeface="Times New Roman" panose="02020603050405020304" pitchFamily="18" charset="0"/>
              </a:rPr>
              <a:t>	Oscar Schofield </a:t>
            </a:r>
          </a:p>
          <a:p>
            <a:pPr>
              <a:tabLst>
                <a:tab pos="8455025" algn="r"/>
              </a:tabLst>
            </a:pPr>
            <a:r>
              <a:rPr lang="en-US" altLang="en-US" sz="2400" i="1" dirty="0">
                <a:latin typeface="Arial" panose="020B0604020202020204" pitchFamily="34" charset="0"/>
                <a:cs typeface="Times New Roman" panose="02020603050405020304" pitchFamily="18" charset="0"/>
              </a:rPr>
              <a:t>	Bill Detrich</a:t>
            </a:r>
          </a:p>
          <a:p>
            <a:endParaRPr lang="en-US" altLang="en-US" sz="2400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Times New Roman" panose="02020603050405020304" pitchFamily="18" charset="0"/>
              </a:rPr>
              <a:t>2:10 p.m. EST</a:t>
            </a:r>
            <a:r>
              <a:rPr lang="en-US" altLang="en-US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	Structured input/discussion </a:t>
            </a: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8455025" algn="r"/>
              </a:tabLst>
            </a:pP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i="1" dirty="0">
                <a:latin typeface="Arial" panose="020B0604020202020204" pitchFamily="34" charset="0"/>
                <a:cs typeface="Times New Roman" panose="02020603050405020304" pitchFamily="18" charset="0"/>
              </a:rPr>
              <a:t> 	</a:t>
            </a:r>
            <a:r>
              <a:rPr lang="en-US" altLang="en-US" sz="2400" i="1" dirty="0">
                <a:latin typeface="Arial" panose="020B0604020202020204" pitchFamily="34" charset="0"/>
                <a:cs typeface="Times New Roman" panose="02020603050405020304" pitchFamily="18" charset="0"/>
              </a:rPr>
              <a:t>Bill Detrich</a:t>
            </a:r>
          </a:p>
          <a:p>
            <a:pPr>
              <a:tabLst>
                <a:tab pos="8455025" algn="r"/>
              </a:tabLst>
            </a:pPr>
            <a:r>
              <a:rPr lang="en-US" altLang="en-US" sz="2400" i="1" dirty="0">
                <a:latin typeface="Arial" panose="020B0604020202020204" pitchFamily="34" charset="0"/>
                <a:cs typeface="Times New Roman" panose="02020603050405020304" pitchFamily="18" charset="0"/>
              </a:rPr>
              <a:t>	Ken Halanych</a:t>
            </a:r>
          </a:p>
          <a:p>
            <a:pPr>
              <a:tabLst>
                <a:tab pos="8455025" algn="r"/>
              </a:tabLst>
            </a:pPr>
            <a:r>
              <a:rPr lang="en-US" altLang="en-US" sz="2400" i="1" dirty="0">
                <a:latin typeface="Arial" panose="020B0604020202020204" pitchFamily="34" charset="0"/>
                <a:cs typeface="Times New Roman" panose="02020603050405020304" pitchFamily="18" charset="0"/>
              </a:rPr>
              <a:t>	Alison Murray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  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Times New Roman" panose="02020603050405020304" pitchFamily="18" charset="0"/>
              </a:rPr>
              <a:t>3:30 p.m. EST</a:t>
            </a: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Adjourn</a:t>
            </a:r>
            <a:r>
              <a:rPr lang="en-US" altLang="en-US" dirty="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2"/>
          <p:cNvSpPr txBox="1">
            <a:spLocks noChangeArrowheads="1"/>
          </p:cNvSpPr>
          <p:nvPr/>
        </p:nvSpPr>
        <p:spPr bwMode="auto">
          <a:xfrm>
            <a:off x="385763" y="239713"/>
            <a:ext cx="82296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C579C"/>
                </a:solidFill>
                <a:latin typeface="Verdana" panose="020B0604030504040204" pitchFamily="34" charset="0"/>
                <a:ea typeface="Geneva"/>
                <a:cs typeface="Trebuchet MS" panose="020B0603020202020204" pitchFamily="34" charset="0"/>
              </a:rPr>
              <a:t>Today’s Agenda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751013"/>
            <a:ext cx="1992312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08200" y="1255713"/>
            <a:ext cx="6884988" cy="5032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804863" algn="l"/>
              </a:tabLst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NSF should continue to support a core program of broad-based, investigator-driven research.</a:t>
            </a:r>
          </a:p>
          <a:p>
            <a:pPr marL="627063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804863" algn="l"/>
              </a:tabLst>
              <a:defRPr/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9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804863" algn="l"/>
              </a:tabLst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NSF should pursue the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following as strategic priorities in Antarctic and Southern Ocean research for the coming decade: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27063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804863" algn="l"/>
              </a:tabLst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fast and by how much will sea level rise? The Changing Antarctic Ice Sheets Initiative</a:t>
            </a:r>
          </a:p>
          <a:p>
            <a:pPr marL="627063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804863" algn="l"/>
              </a:tabLst>
              <a:defRPr/>
            </a:pP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do Antarctic biota evolve and adapt to the changing environment? Decoding the genomic and transcriptomic bases of biological adaptation and response across Antarctic organisms and ecosystems.</a:t>
            </a:r>
            <a:endParaRPr lang="en-US" sz="2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27063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804863" algn="l"/>
              </a:tabLst>
              <a:defRPr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did the universe begin and what are the underlying physical laws that govern its evolution and ultimate fate?    A next-generation cosmic microwave background program.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385763" y="239713"/>
            <a:ext cx="82296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C579C"/>
                </a:solidFill>
                <a:latin typeface="Verdana" panose="020B0604030504040204" pitchFamily="34" charset="0"/>
                <a:ea typeface="Geneva"/>
                <a:cs typeface="Trebuchet MS" panose="020B0603020202020204" pitchFamily="34" charset="0"/>
              </a:rPr>
              <a:t>2015 Academies Report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5763" y="239713"/>
            <a:ext cx="8229600" cy="652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>
                <a:solidFill>
                  <a:srgbClr val="0C579C"/>
                </a:solidFill>
                <a:latin typeface="Verdana" panose="020B0604030504040204" pitchFamily="34" charset="0"/>
                <a:ea typeface="Geneva"/>
                <a:cs typeface="Trebuchet MS" panose="020B0603020202020204" pitchFamily="34" charset="0"/>
              </a:rPr>
              <a:t>5 years later, NSF asked the Academies to: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398463" y="1089025"/>
            <a:ext cx="8229600" cy="50387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Assess progress in addressing research goals outlined in the 2015 report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Identify significant recent advances in scientific understanding and/or technical capabilities that present important new opportunities for progress in addressing the mission of NSF’s Antarctic Sciences Section.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the three priority research topics: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Address any current implementation challenges in advancing these research areas. 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Suggest strategies to overcome these implementation challenges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 2"/>
              <a:buNone/>
              <a:defRPr/>
            </a:pPr>
            <a:endParaRPr lang="en-US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 2"/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Report due in July 2021.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45294" y="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rgbClr val="0C579C"/>
                </a:solidFill>
                <a:latin typeface="Trebuchet MS" panose="020B0603020202020204" pitchFamily="34" charset="0"/>
                <a:ea typeface="Geneva"/>
                <a:cs typeface="Trebuchet MS" panose="020B0603020202020204" pitchFamily="34" charset="0"/>
              </a:rPr>
              <a:t>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30200" y="929897"/>
            <a:ext cx="8459788" cy="5239127"/>
          </a:xfrm>
        </p:spPr>
        <p:txBody>
          <a:bodyPr/>
          <a:lstStyle/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OSCAR M. E. SCHOFIELD, 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chair,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Rutgers University</a:t>
            </a:r>
          </a:p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AMY BARGER,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University of Wisconsin, Madison</a:t>
            </a:r>
          </a:p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KELLY BRUNT,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University of Maryland and NASA Goddard Space Flight Center</a:t>
            </a:r>
          </a:p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ROBERT CLAUER,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Virginia Tech</a:t>
            </a:r>
          </a:p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INDRANI DAS,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Columbia University</a:t>
            </a:r>
          </a:p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WILLIAM DETRICH, 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Northeastern University   </a:t>
            </a:r>
          </a:p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MICHAEL GOOSEFF,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University of Colorado, Boulder </a:t>
            </a:r>
          </a:p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KENNETH M. HALANYCH, 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Auburn University   </a:t>
            </a:r>
          </a:p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 HALPERN, 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British Columbia</a:t>
            </a:r>
          </a:p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ALISON MURRAY, 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Desert Research Institute </a:t>
            </a:r>
          </a:p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ERIC RIGNOT,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University of California, Irvine </a:t>
            </a:r>
          </a:p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AMELIA SHEVENELL,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University of South Florida</a:t>
            </a:r>
          </a:p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HELIO TAKAI,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Pratt Institute</a:t>
            </a:r>
          </a:p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TERRY WILSON,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Ohio State University </a:t>
            </a:r>
          </a:p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ERIC WOLFF,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University of Cambridge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85344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Priority  II.</a:t>
            </a:r>
            <a:r>
              <a:rPr lang="en-US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Antarctic biota evolve and adapt to the changing environment?  Decoding the genomic and transcriptomic bases of biological adaptation and response across Antarctic organisms and ecosystems.</a:t>
            </a:r>
          </a:p>
        </p:txBody>
      </p:sp>
      <p:pic>
        <p:nvPicPr>
          <p:cNvPr id="17411" name="Picture 2" descr="http://www.xconomy.com/wordpress/wp-content/images/2011/01/computingingenomeag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1209675"/>
            <a:ext cx="36496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https://lastocean.files.wordpress.com/2011/07/paul-a-cziko-chris_cheng_mawsoni-with-diver.jpg?w=584&amp;h=4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35075"/>
            <a:ext cx="2703513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106145" y="1351081"/>
            <a:ext cx="506495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Recent advances in capabilities for decoding genomes and transcriptomes of key species, as well as metagenomes and </a:t>
            </a:r>
            <a:r>
              <a:rPr lang="en-US" alt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metatranscriptomes</a:t>
            </a: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of species assemblages,</a:t>
            </a:r>
            <a:r>
              <a:rPr lang="en-US" altLang="en-US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present new opportunities to advance our understanding of Antarctica’s biological diversity, and species’ adaptive potential to face new environmental challenges.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15B179-4668-4E64-8A58-E90D8AC76674}"/>
              </a:ext>
            </a:extLst>
          </p:cNvPr>
          <p:cNvSpPr txBox="1"/>
          <p:nvPr/>
        </p:nvSpPr>
        <p:spPr>
          <a:xfrm>
            <a:off x="106145" y="3488888"/>
            <a:ext cx="704316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Proposed: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stimulate coordinated efforts among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-lab-based genomic analyses (existing samples) 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-collection of new biological samples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-field-based investigations to study hypotheses 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developed through lab studies</a:t>
            </a:r>
          </a:p>
          <a:p>
            <a:pPr>
              <a:defRPr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Could encompass Antarctic and Southern Ocean life, </a:t>
            </a:r>
          </a:p>
          <a:p>
            <a:pPr>
              <a:defRPr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ranging from marine mammals to ancient DNA, viruses, </a:t>
            </a:r>
          </a:p>
          <a:p>
            <a:pPr>
              <a:defRPr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Bacteria, with focus on organisms/communities </a:t>
            </a:r>
          </a:p>
          <a:p>
            <a:pPr>
              <a:defRPr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important for understanding past and current adaptation.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DE8A8E-4460-7C43-B0B9-30508F4D7A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171" y="2873810"/>
            <a:ext cx="2141470" cy="32502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461963" y="9842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2"/>
                </a:solidFill>
                <a:latin typeface="Trebuchet MS" panose="020B0603020202020204" pitchFamily="34" charset="0"/>
                <a:ea typeface="Geneva"/>
                <a:cs typeface="Trebuchet MS" panose="020B0603020202020204" pitchFamily="34" charset="0"/>
              </a:rPr>
              <a:t>Meeting Guidelines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0"/>
          </p:nvPr>
        </p:nvSpPr>
        <p:spPr bwMode="auto">
          <a:xfrm>
            <a:off x="346075" y="1009650"/>
            <a:ext cx="8459788" cy="472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>
                <a:ea typeface="Geneva"/>
                <a:cs typeface="Geneva"/>
              </a:rPr>
              <a:t>Input via polls, chat, and discussion</a:t>
            </a:r>
          </a:p>
          <a:p>
            <a:r>
              <a:rPr lang="en-US" altLang="en-US" sz="2800" dirty="0">
                <a:ea typeface="Geneva"/>
                <a:cs typeface="Geneva"/>
              </a:rPr>
              <a:t>Raise Zoom hand to talk </a:t>
            </a:r>
            <a:r>
              <a:rPr lang="en-US" altLang="en-US" sz="2000" dirty="0">
                <a:ea typeface="Geneva"/>
                <a:cs typeface="Geneva"/>
              </a:rPr>
              <a:t>(Depending on Zoom Version, located under reactions or in participants panel.)</a:t>
            </a:r>
            <a:endParaRPr lang="en-US" altLang="en-US" dirty="0">
              <a:ea typeface="Geneva"/>
              <a:cs typeface="Geneva"/>
            </a:endParaRPr>
          </a:p>
          <a:p>
            <a:r>
              <a:rPr lang="en-US" altLang="en-US" sz="2800" dirty="0">
                <a:ea typeface="Geneva"/>
                <a:cs typeface="Geneva"/>
              </a:rPr>
              <a:t>Please keep spoken comments short, don’t repeat what has been said </a:t>
            </a:r>
          </a:p>
          <a:p>
            <a:r>
              <a:rPr lang="en-US" altLang="en-US" sz="2800" dirty="0">
                <a:ea typeface="Geneva"/>
                <a:cs typeface="Geneva"/>
              </a:rPr>
              <a:t>Use chat to support comments made by others or to provide more input</a:t>
            </a:r>
          </a:p>
          <a:p>
            <a:r>
              <a:rPr lang="en-US" altLang="en-US" sz="2800" dirty="0">
                <a:ea typeface="Geneva"/>
                <a:cs typeface="Geneva"/>
              </a:rPr>
              <a:t>Additional comments can be provided via a follow-up survey </a:t>
            </a:r>
            <a:r>
              <a:rPr lang="en-US" altLang="en-US" sz="2000" dirty="0">
                <a:ea typeface="Geneva"/>
                <a:cs typeface="Geneva"/>
              </a:rPr>
              <a:t>(to be sent after event; can be anonymous)</a:t>
            </a:r>
          </a:p>
          <a:p>
            <a:r>
              <a:rPr lang="en-US" altLang="en-US" sz="2800" dirty="0">
                <a:ea typeface="Geneva"/>
                <a:cs typeface="Geneva"/>
              </a:rPr>
              <a:t>Meeting is being recorded for committee use only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76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sz="quarter" idx="10"/>
          </p:nvPr>
        </p:nvSpPr>
        <p:spPr bwMode="auto">
          <a:xfrm>
            <a:off x="346075" y="1038386"/>
            <a:ext cx="8459788" cy="51622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5400" dirty="0">
                <a:solidFill>
                  <a:schemeClr val="bg1"/>
                </a:solidFill>
                <a:ea typeface="Geneva"/>
                <a:cs typeface="Geneva"/>
              </a:rPr>
              <a:t>When and how did you first hear about NSF’s goal of understanding adaptation in the Antarctic using –omics technologies?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1169" y="135153"/>
            <a:ext cx="8229600" cy="500277"/>
          </a:xfrm>
        </p:spPr>
        <p:txBody>
          <a:bodyPr/>
          <a:lstStyle/>
          <a:p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Evaluation of Implementation—1a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76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sz="quarter" idx="10"/>
          </p:nvPr>
        </p:nvSpPr>
        <p:spPr bwMode="auto">
          <a:xfrm>
            <a:off x="346075" y="1239864"/>
            <a:ext cx="8459788" cy="44957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5400" dirty="0">
                <a:solidFill>
                  <a:schemeClr val="bg1"/>
                </a:solidFill>
                <a:ea typeface="Geneva"/>
                <a:cs typeface="Geneva"/>
              </a:rPr>
              <a:t>Has NSF sufficiently encouraged proposals from PIs using -omics to understand adaptation and evolution?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1169" y="135153"/>
            <a:ext cx="8229600" cy="500277"/>
          </a:xfrm>
        </p:spPr>
        <p:txBody>
          <a:bodyPr/>
          <a:lstStyle/>
          <a:p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Evaluation of Implementation—1b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ademynet_17898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cademynet_17898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cademynet_17898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4144</TotalTime>
  <Words>906</Words>
  <Application>Microsoft Macintosh PowerPoint</Application>
  <PresentationFormat>On-screen Show (4:3)</PresentationFormat>
  <Paragraphs>90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Calibri</vt:lpstr>
      <vt:lpstr>Garamond</vt:lpstr>
      <vt:lpstr>Geneva</vt:lpstr>
      <vt:lpstr>Times New Roman</vt:lpstr>
      <vt:lpstr>Trebuchet MS</vt:lpstr>
      <vt:lpstr>Tw Cen MT</vt:lpstr>
      <vt:lpstr>Verdana</vt:lpstr>
      <vt:lpstr>Wingdings</vt:lpstr>
      <vt:lpstr>Wingdings 2</vt:lpstr>
      <vt:lpstr>academynet_178985</vt:lpstr>
      <vt:lpstr>1_academynet_178985</vt:lpstr>
      <vt:lpstr>academynet_178988</vt:lpstr>
      <vt:lpstr>Mid-Term Assessment of NSF Progress on the 2015 Strategic Vision for Antarctic and Southern Ocean Research   Priority 2 Community Input Session  January 8, 2021     </vt:lpstr>
      <vt:lpstr>PowerPoint Presentation</vt:lpstr>
      <vt:lpstr>PowerPoint Presentation</vt:lpstr>
      <vt:lpstr>5 years later, NSF asked the Academies to:</vt:lpstr>
      <vt:lpstr>Committee</vt:lpstr>
      <vt:lpstr>PowerPoint Presentation</vt:lpstr>
      <vt:lpstr>Meeting Guidelines</vt:lpstr>
      <vt:lpstr>Evaluation of Implementation—1a</vt:lpstr>
      <vt:lpstr>Evaluation of Implementation—1b</vt:lpstr>
      <vt:lpstr>Evaluation of Implementation--1c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Bioavailability of Contaminants in Soils and Sediments</dc:title>
  <dc:creator>Valued Gateway Customer</dc:creator>
  <cp:lastModifiedBy>Oscar Schofield</cp:lastModifiedBy>
  <cp:revision>151</cp:revision>
  <cp:lastPrinted>1999-10-20T21:27:05Z</cp:lastPrinted>
  <dcterms:created xsi:type="dcterms:W3CDTF">1999-10-12T12:49:44Z</dcterms:created>
  <dcterms:modified xsi:type="dcterms:W3CDTF">2021-01-08T20:54:47Z</dcterms:modified>
</cp:coreProperties>
</file>